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7"/>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9" r:id="rId25"/>
    <p:sldId id="320" r:id="rId26"/>
    <p:sldId id="321" r:id="rId27"/>
    <p:sldId id="322" r:id="rId28"/>
    <p:sldId id="323" r:id="rId29"/>
    <p:sldId id="324" r:id="rId30"/>
    <p:sldId id="273" r:id="rId31"/>
    <p:sldId id="274" r:id="rId32"/>
    <p:sldId id="275" r:id="rId33"/>
    <p:sldId id="276" r:id="rId34"/>
    <p:sldId id="277" r:id="rId35"/>
    <p:sldId id="261" r:id="rId36"/>
    <p:sldId id="278" r:id="rId37"/>
    <p:sldId id="279" r:id="rId38"/>
    <p:sldId id="280" r:id="rId39"/>
    <p:sldId id="281" r:id="rId40"/>
    <p:sldId id="262" r:id="rId41"/>
    <p:sldId id="282" r:id="rId42"/>
    <p:sldId id="283" r:id="rId43"/>
    <p:sldId id="284" r:id="rId44"/>
    <p:sldId id="327" r:id="rId45"/>
    <p:sldId id="3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30"/>
    <p:restoredTop sz="94669"/>
  </p:normalViewPr>
  <p:slideViewPr>
    <p:cSldViewPr snapToGrid="0" snapToObjects="1">
      <p:cViewPr varScale="1">
        <p:scale>
          <a:sx n="161" d="100"/>
          <a:sy n="161" d="100"/>
        </p:scale>
        <p:origin x="52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2/19/25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2/19/25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2/19/25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A Note On Strict Inequalities (&lt;)</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A constraint with strict inequality</a:t>
            </a:r>
            <a:r>
              <a:rPr lang="en-US" b="1" i="1" dirty="0"/>
              <a:t> </a:t>
            </a:r>
            <a:r>
              <a:rPr lang="en-US" dirty="0"/>
              <a:t>leads to a regular expression that is unbounded. Consider the LE:</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418993" y="287989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2217091" y="2871265"/>
                <a:ext cx="2682708"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2217091" y="2871265"/>
                <a:ext cx="2682708"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2217091" y="3669810"/>
                <a:ext cx="2674890" cy="16225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&lt;8</m:t>
                      </m:r>
                    </m:oMath>
                    <m:oMath xmlns:m="http://schemas.openxmlformats.org/officeDocument/2006/math">
                      <m:r>
                        <a:rPr lang="en-US" i="1" smtClean="0">
                          <a:solidFill>
                            <a:schemeClr val="bg1"/>
                          </a:solidFill>
                          <a:latin typeface="Cambria Math" panose="02040503050406030204" pitchFamily="18" charset="0"/>
                        </a:rPr>
                        <m:t>…</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2217091" y="3669810"/>
                <a:ext cx="2674890" cy="1622567"/>
              </a:xfrm>
              <a:prstGeom prst="rect">
                <a:avLst/>
              </a:prstGeom>
              <a:blipFill>
                <a:blip r:embed="rId3"/>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4686B3FB-4EDE-1A46-B22E-92E055FCF800}"/>
              </a:ext>
            </a:extLst>
          </p:cNvPr>
          <p:cNvGrpSpPr/>
          <p:nvPr/>
        </p:nvGrpSpPr>
        <p:grpSpPr>
          <a:xfrm>
            <a:off x="5827274" y="2501804"/>
            <a:ext cx="4505855" cy="3168533"/>
            <a:chOff x="6346175" y="1962580"/>
            <a:chExt cx="4505855" cy="3168533"/>
          </a:xfrm>
        </p:grpSpPr>
        <p:cxnSp>
          <p:nvCxnSpPr>
            <p:cNvPr id="5" name="Straight Connector 4">
              <a:extLst>
                <a:ext uri="{FF2B5EF4-FFF2-40B4-BE49-F238E27FC236}">
                  <a16:creationId xmlns:a16="http://schemas.microsoft.com/office/drawing/2014/main" id="{9ED9A4FA-0BBE-EE46-B38A-2FF24F4B1EAF}"/>
                </a:ext>
              </a:extLst>
            </p:cNvPr>
            <p:cNvCxnSpPr>
              <a:cxnSpLocks/>
            </p:cNvCxnSpPr>
            <p:nvPr/>
          </p:nvCxnSpPr>
          <p:spPr>
            <a:xfrm>
              <a:off x="7246189" y="2009955"/>
              <a:ext cx="3605841" cy="303870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E2187A-CEE8-B949-A24B-ACB1364D848A}"/>
                    </a:ext>
                  </a:extLst>
                </p:cNvPr>
                <p:cNvSpPr txBox="1"/>
                <p:nvPr/>
              </p:nvSpPr>
              <p:spPr>
                <a:xfrm>
                  <a:off x="7529687" y="1962580"/>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m:oMathPara>
                  </a14:m>
                  <a:endParaRPr lang="en-US" dirty="0"/>
                </a:p>
              </p:txBody>
            </p:sp>
          </mc:Choice>
          <mc:Fallback xmlns="">
            <p:sp>
              <p:nvSpPr>
                <p:cNvPr id="8" name="TextBox 7">
                  <a:extLst>
                    <a:ext uri="{FF2B5EF4-FFF2-40B4-BE49-F238E27FC236}">
                      <a16:creationId xmlns:a16="http://schemas.microsoft.com/office/drawing/2014/main" id="{74E2187A-CEE8-B949-A24B-ACB1364D848A}"/>
                    </a:ext>
                  </a:extLst>
                </p:cNvPr>
                <p:cNvSpPr txBox="1">
                  <a:spLocks noRot="1" noChangeAspect="1" noMove="1" noResize="1" noEditPoints="1" noAdjustHandles="1" noChangeArrowheads="1" noChangeShapeType="1" noTextEdit="1"/>
                </p:cNvSpPr>
                <p:nvPr/>
              </p:nvSpPr>
              <p:spPr>
                <a:xfrm>
                  <a:off x="7529687" y="1962580"/>
                  <a:ext cx="1405834"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5B8D36E1-22AD-814F-A54F-2B6B854855D1}"/>
                </a:ext>
              </a:extLst>
            </p:cNvPr>
            <p:cNvSpPr/>
            <p:nvPr/>
          </p:nvSpPr>
          <p:spPr>
            <a:xfrm>
              <a:off x="7366959" y="4599053"/>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F131B3-A8F7-1B48-AC56-3BC835294683}"/>
                    </a:ext>
                  </a:extLst>
                </p:cNvPr>
                <p:cNvSpPr txBox="1"/>
                <p:nvPr/>
              </p:nvSpPr>
              <p:spPr>
                <a:xfrm>
                  <a:off x="6346175" y="4761781"/>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oMath>
                    </m:oMathPara>
                  </a14:m>
                  <a:endParaRPr lang="en-US" dirty="0"/>
                </a:p>
              </p:txBody>
            </p:sp>
          </mc:Choice>
          <mc:Fallback xmlns="">
            <p:sp>
              <p:nvSpPr>
                <p:cNvPr id="14" name="TextBox 13">
                  <a:extLst>
                    <a:ext uri="{FF2B5EF4-FFF2-40B4-BE49-F238E27FC236}">
                      <a16:creationId xmlns:a16="http://schemas.microsoft.com/office/drawing/2014/main" id="{0CF131B3-A8F7-1B48-AC56-3BC835294683}"/>
                    </a:ext>
                  </a:extLst>
                </p:cNvPr>
                <p:cNvSpPr txBox="1">
                  <a:spLocks noRot="1" noChangeAspect="1" noMove="1" noResize="1" noEditPoints="1" noAdjustHandles="1" noChangeArrowheads="1" noChangeShapeType="1" noTextEdit="1"/>
                </p:cNvSpPr>
                <p:nvPr/>
              </p:nvSpPr>
              <p:spPr>
                <a:xfrm>
                  <a:off x="6346175" y="4761781"/>
                  <a:ext cx="1405834" cy="369332"/>
                </a:xfrm>
                <a:prstGeom prst="rect">
                  <a:avLst/>
                </a:prstGeom>
                <a:blipFill>
                  <a:blip r:embed="rId5"/>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653D0B6-4314-024F-8EB5-D1528E452D48}"/>
                </a:ext>
              </a:extLst>
            </p:cNvPr>
            <p:cNvSpPr/>
            <p:nvPr/>
          </p:nvSpPr>
          <p:spPr>
            <a:xfrm>
              <a:off x="8069876" y="4045930"/>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DB91C8-7936-CB41-B15D-817D3605F44F}"/>
                    </a:ext>
                  </a:extLst>
                </p:cNvPr>
                <p:cNvSpPr txBox="1"/>
                <p:nvPr/>
              </p:nvSpPr>
              <p:spPr>
                <a:xfrm>
                  <a:off x="6487712" y="3839326"/>
                  <a:ext cx="15821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=7.5</m:t>
                        </m:r>
                      </m:oMath>
                    </m:oMathPara>
                  </a14:m>
                  <a:endParaRPr lang="en-US" dirty="0"/>
                </a:p>
              </p:txBody>
            </p:sp>
          </mc:Choice>
          <mc:Fallback xmlns="">
            <p:sp>
              <p:nvSpPr>
                <p:cNvPr id="16" name="TextBox 15">
                  <a:extLst>
                    <a:ext uri="{FF2B5EF4-FFF2-40B4-BE49-F238E27FC236}">
                      <a16:creationId xmlns:a16="http://schemas.microsoft.com/office/drawing/2014/main" id="{ACDB91C8-7936-CB41-B15D-817D3605F44F}"/>
                    </a:ext>
                  </a:extLst>
                </p:cNvPr>
                <p:cNvSpPr txBox="1">
                  <a:spLocks noRot="1" noChangeAspect="1" noMove="1" noResize="1" noEditPoints="1" noAdjustHandles="1" noChangeArrowheads="1" noChangeShapeType="1" noTextEdit="1"/>
                </p:cNvSpPr>
                <p:nvPr/>
              </p:nvSpPr>
              <p:spPr>
                <a:xfrm>
                  <a:off x="6487712" y="3839326"/>
                  <a:ext cx="15821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17117860-7260-9643-941C-ECCD23B0B0ED}"/>
                </a:ext>
              </a:extLst>
            </p:cNvPr>
            <p:cNvCxnSpPr>
              <a:cxnSpLocks/>
              <a:stCxn id="10" idx="7"/>
              <a:endCxn id="15" idx="3"/>
            </p:cNvCxnSpPr>
            <p:nvPr/>
          </p:nvCxnSpPr>
          <p:spPr>
            <a:xfrm flipV="1">
              <a:off x="7505856" y="4184827"/>
              <a:ext cx="587851" cy="438057"/>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C329495-C49E-7D43-832F-C7A028F16A56}"/>
                </a:ext>
              </a:extLst>
            </p:cNvPr>
            <p:cNvSpPr/>
            <p:nvPr/>
          </p:nvSpPr>
          <p:spPr>
            <a:xfrm>
              <a:off x="8447047" y="3723458"/>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0408F8-AA2B-CB47-A5F5-E6D5FEEA92FD}"/>
                    </a:ext>
                  </a:extLst>
                </p:cNvPr>
                <p:cNvSpPr txBox="1"/>
                <p:nvPr/>
              </p:nvSpPr>
              <p:spPr>
                <a:xfrm>
                  <a:off x="6890761" y="3262372"/>
                  <a:ext cx="1710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=7.75</m:t>
                        </m:r>
                      </m:oMath>
                    </m:oMathPara>
                  </a14:m>
                  <a:endParaRPr lang="en-US" dirty="0"/>
                </a:p>
              </p:txBody>
            </p:sp>
          </mc:Choice>
          <mc:Fallback xmlns="">
            <p:sp>
              <p:nvSpPr>
                <p:cNvPr id="21" name="TextBox 20">
                  <a:extLst>
                    <a:ext uri="{FF2B5EF4-FFF2-40B4-BE49-F238E27FC236}">
                      <a16:creationId xmlns:a16="http://schemas.microsoft.com/office/drawing/2014/main" id="{0B0408F8-AA2B-CB47-A5F5-E6D5FEEA92FD}"/>
                    </a:ext>
                  </a:extLst>
                </p:cNvPr>
                <p:cNvSpPr txBox="1">
                  <a:spLocks noRot="1" noChangeAspect="1" noMove="1" noResize="1" noEditPoints="1" noAdjustHandles="1" noChangeArrowheads="1" noChangeShapeType="1" noTextEdit="1"/>
                </p:cNvSpPr>
                <p:nvPr/>
              </p:nvSpPr>
              <p:spPr>
                <a:xfrm>
                  <a:off x="6890761" y="3262372"/>
                  <a:ext cx="1710405" cy="369332"/>
                </a:xfrm>
                <a:prstGeom prst="rect">
                  <a:avLst/>
                </a:prstGeom>
                <a:blipFill>
                  <a:blip r:embed="rId7"/>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BB6E840-8018-CA46-ACB6-701BB863B8BE}"/>
                </a:ext>
              </a:extLst>
            </p:cNvPr>
            <p:cNvCxnSpPr>
              <a:cxnSpLocks/>
              <a:stCxn id="15" idx="7"/>
              <a:endCxn id="20" idx="3"/>
            </p:cNvCxnSpPr>
            <p:nvPr/>
          </p:nvCxnSpPr>
          <p:spPr>
            <a:xfrm flipV="1">
              <a:off x="8208773" y="3862355"/>
              <a:ext cx="262105" cy="207406"/>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35F2F3-E766-234C-A253-6C7C69E8E62D}"/>
                </a:ext>
              </a:extLst>
            </p:cNvPr>
            <p:cNvCxnSpPr>
              <a:cxnSpLocks/>
            </p:cNvCxnSpPr>
            <p:nvPr/>
          </p:nvCxnSpPr>
          <p:spPr>
            <a:xfrm flipV="1">
              <a:off x="8551439" y="3560609"/>
              <a:ext cx="296610" cy="219222"/>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CB302CF2-BF2D-2346-974C-75D873ADEA2C}"/>
              </a:ext>
            </a:extLst>
          </p:cNvPr>
          <p:cNvSpPr txBox="1">
            <a:spLocks/>
          </p:cNvSpPr>
          <p:nvPr/>
        </p:nvSpPr>
        <p:spPr>
          <a:xfrm>
            <a:off x="9635706" y="2346786"/>
            <a:ext cx="2294028" cy="1288744"/>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process could go on forever, so there is no “optimal solution”</a:t>
            </a:r>
          </a:p>
        </p:txBody>
      </p:sp>
      <p:cxnSp>
        <p:nvCxnSpPr>
          <p:cNvPr id="33" name="Straight Connector 32">
            <a:extLst>
              <a:ext uri="{FF2B5EF4-FFF2-40B4-BE49-F238E27FC236}">
                <a16:creationId xmlns:a16="http://schemas.microsoft.com/office/drawing/2014/main" id="{79161C17-87E9-E541-9CFB-41E50A893A91}"/>
              </a:ext>
            </a:extLst>
          </p:cNvPr>
          <p:cNvCxnSpPr>
            <a:cxnSpLocks/>
          </p:cNvCxnSpPr>
          <p:nvPr/>
        </p:nvCxnSpPr>
        <p:spPr>
          <a:xfrm flipV="1">
            <a:off x="9524333" y="3717984"/>
            <a:ext cx="516815" cy="535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38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40445" y="1879154"/>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43239" y="1630281"/>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43239" y="1630281"/>
                <a:ext cx="2364846" cy="1085479"/>
              </a:xfrm>
              <a:prstGeom prst="rect">
                <a:avLst/>
              </a:prstGeom>
              <a:blipFill>
                <a:blip r:embed="rId2"/>
                <a:stretch>
                  <a:fillRect l="-28191"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40445" y="3041370"/>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43239" y="3105643"/>
                <a:ext cx="6499416" cy="265109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43239" y="3105643"/>
                <a:ext cx="6499416" cy="2651098"/>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7026306" y="1234703"/>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520068" y="1556929"/>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78706" y="2325357"/>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89765" y="2647583"/>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61127" y="3577025"/>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2024" y="4079016"/>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53869" y="5701082"/>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16911" y="5370044"/>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4983</TotalTime>
  <Words>3119</Words>
  <Application>Microsoft Macintosh PowerPoint</Application>
  <PresentationFormat>Widescreen</PresentationFormat>
  <Paragraphs>368</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A Note On Strict Inequalities (&lt;)</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73</cp:revision>
  <dcterms:created xsi:type="dcterms:W3CDTF">2023-02-24T14:15:53Z</dcterms:created>
  <dcterms:modified xsi:type="dcterms:W3CDTF">2025-02-19T13:22:04Z</dcterms:modified>
</cp:coreProperties>
</file>